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4" r:id="rId2"/>
    <p:sldId id="437" r:id="rId3"/>
    <p:sldId id="430" r:id="rId4"/>
    <p:sldId id="436" r:id="rId5"/>
  </p:sldIdLst>
  <p:sldSz cx="9144000" cy="6858000" type="screen4x3"/>
  <p:notesSz cx="6864350" cy="99964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3E12"/>
    <a:srgbClr val="BC0029"/>
    <a:srgbClr val="A0ACD9"/>
    <a:srgbClr val="D8DCF0"/>
    <a:srgbClr val="BA8236"/>
    <a:srgbClr val="5F64AB"/>
    <a:srgbClr val="BAC3E5"/>
    <a:srgbClr val="000000"/>
    <a:srgbClr val="484D8A"/>
    <a:srgbClr val="ED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7" autoAdjust="0"/>
    <p:restoredTop sz="81260" autoAdjust="0"/>
  </p:normalViewPr>
  <p:slideViewPr>
    <p:cSldViewPr>
      <p:cViewPr>
        <p:scale>
          <a:sx n="54" d="100"/>
          <a:sy n="54" d="100"/>
        </p:scale>
        <p:origin x="-1734" y="-11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34" y="-114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Gouvernance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dPt>
            <c:idx val="0"/>
            <c:bubble3D val="0"/>
            <c:spPr>
              <a:solidFill>
                <a:schemeClr val="bg1"/>
              </a:solidFill>
              <a:ln>
                <a:solidFill>
                  <a:srgbClr val="5F64AB"/>
                </a:solidFill>
              </a:ln>
            </c:spPr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chemeClr val="accent2"/>
                </a:solidFill>
              </a:ln>
            </c:spPr>
          </c:dPt>
          <c:dPt>
            <c:idx val="2"/>
            <c:bubble3D val="0"/>
            <c:spPr>
              <a:solidFill>
                <a:schemeClr val="bg1"/>
              </a:solidFill>
              <a:ln>
                <a:solidFill>
                  <a:schemeClr val="accent3"/>
                </a:solidFill>
              </a:ln>
            </c:spPr>
          </c:dPt>
          <c:dPt>
            <c:idx val="3"/>
            <c:bubble3D val="0"/>
            <c:spPr>
              <a:solidFill>
                <a:schemeClr val="bg1"/>
              </a:solidFill>
              <a:ln>
                <a:solidFill>
                  <a:schemeClr val="accent4"/>
                </a:solidFill>
              </a:ln>
            </c:spPr>
          </c:dPt>
          <c:dPt>
            <c:idx val="4"/>
            <c:bubble3D val="0"/>
            <c:spPr>
              <a:solidFill>
                <a:schemeClr val="bg1"/>
              </a:solidFill>
              <a:ln>
                <a:solidFill>
                  <a:schemeClr val="accent5"/>
                </a:solidFill>
              </a:ln>
            </c:spPr>
          </c:dPt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C10CF-BDAD-4EAA-9407-8663C027EA4E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138F372-8BD5-45BF-94ED-A61BBADD631F}">
      <dgm:prSet phldrT="[Texte]" custT="1"/>
      <dgm:spPr>
        <a:solidFill>
          <a:srgbClr val="5F64AB"/>
        </a:solidFill>
      </dgm:spPr>
      <dgm:t>
        <a:bodyPr/>
        <a:lstStyle/>
        <a:p>
          <a:r>
            <a:rPr lang="fr-FR" sz="1800" b="1" dirty="0" smtClean="0">
              <a:solidFill>
                <a:schemeClr val="bg1"/>
              </a:solidFill>
              <a:latin typeface="Lucida Sans" pitchFamily="34" charset="0"/>
            </a:rPr>
            <a:t>Adhérents SPPPI </a:t>
          </a:r>
        </a:p>
        <a:p>
          <a:endParaRPr lang="fr-FR" sz="1000" b="1" dirty="0" smtClean="0">
            <a:solidFill>
              <a:schemeClr val="bg1"/>
            </a:solidFill>
            <a:latin typeface="Lucida Sans" pitchFamily="34" charset="0"/>
          </a:endParaRPr>
        </a:p>
        <a:p>
          <a:r>
            <a:rPr lang="fr-FR" sz="1800" b="1" dirty="0" smtClean="0">
              <a:solidFill>
                <a:schemeClr val="bg1"/>
              </a:solidFill>
              <a:latin typeface="Lucida Sans" pitchFamily="34" charset="0"/>
            </a:rPr>
            <a:t>Conseil d’orientation</a:t>
          </a:r>
        </a:p>
        <a:p>
          <a:endParaRPr lang="fr-FR" sz="1200" b="1" dirty="0" smtClean="0">
            <a:solidFill>
              <a:schemeClr val="bg1"/>
            </a:solidFill>
            <a:latin typeface="Lucida Sans" pitchFamily="34" charset="0"/>
          </a:endParaRPr>
        </a:p>
        <a:p>
          <a:r>
            <a:rPr lang="fr-FR" sz="1800" b="1" dirty="0" smtClean="0">
              <a:solidFill>
                <a:schemeClr val="bg1"/>
              </a:solidFill>
              <a:latin typeface="Lucida Sans" pitchFamily="34" charset="0"/>
            </a:rPr>
            <a:t>Bureau SPPPI</a:t>
          </a:r>
          <a:endParaRPr lang="fr-FR" sz="1800" b="1" dirty="0">
            <a:solidFill>
              <a:schemeClr val="bg1"/>
            </a:solidFill>
            <a:latin typeface="Lucida Sans" pitchFamily="34" charset="0"/>
          </a:endParaRPr>
        </a:p>
      </dgm:t>
    </dgm:pt>
    <dgm:pt modelId="{DAD2A467-2CB3-4D68-9598-01EEA7ECD23B}" type="parTrans" cxnId="{00DF75AC-6575-4AC8-AF3E-87FCB6B4FA5E}">
      <dgm:prSet/>
      <dgm:spPr/>
      <dgm:t>
        <a:bodyPr/>
        <a:lstStyle/>
        <a:p>
          <a:endParaRPr lang="fr-FR" sz="1800">
            <a:latin typeface="Lucida Sans" pitchFamily="34" charset="0"/>
          </a:endParaRPr>
        </a:p>
      </dgm:t>
    </dgm:pt>
    <dgm:pt modelId="{37BA6090-37EE-4340-806C-1D800685EDD1}" type="sibTrans" cxnId="{00DF75AC-6575-4AC8-AF3E-87FCB6B4FA5E}">
      <dgm:prSet/>
      <dgm:spPr/>
      <dgm:t>
        <a:bodyPr/>
        <a:lstStyle/>
        <a:p>
          <a:endParaRPr lang="fr-FR" sz="1800">
            <a:latin typeface="Lucida Sans" pitchFamily="34" charset="0"/>
          </a:endParaRPr>
        </a:p>
      </dgm:t>
    </dgm:pt>
    <dgm:pt modelId="{267D3230-3526-4201-82C7-C77DDCB2CB44}">
      <dgm:prSet phldrT="[Texte]" custT="1"/>
      <dgm:spPr/>
      <dgm:t>
        <a:bodyPr/>
        <a:lstStyle/>
        <a:p>
          <a:r>
            <a:rPr lang="fr-FR" sz="1800" dirty="0" smtClean="0">
              <a:latin typeface="Lucida Sans" pitchFamily="34" charset="0"/>
            </a:rPr>
            <a:t>Adhérents GES-SPPPI</a:t>
          </a:r>
        </a:p>
        <a:p>
          <a:endParaRPr lang="fr-FR" sz="1800" dirty="0" smtClean="0">
            <a:latin typeface="Lucida Sans" pitchFamily="34" charset="0"/>
          </a:endParaRPr>
        </a:p>
        <a:p>
          <a:r>
            <a:rPr lang="fr-FR" sz="1800" dirty="0" smtClean="0">
              <a:latin typeface="Lucida Sans" pitchFamily="34" charset="0"/>
            </a:rPr>
            <a:t>Conseil d’administration GES SPPPI</a:t>
          </a:r>
        </a:p>
        <a:p>
          <a:endParaRPr lang="fr-FR" sz="1800" dirty="0" smtClean="0">
            <a:latin typeface="Lucida Sans" pitchFamily="34" charset="0"/>
          </a:endParaRPr>
        </a:p>
        <a:p>
          <a:r>
            <a:rPr lang="fr-FR" sz="1800" dirty="0" smtClean="0">
              <a:latin typeface="Lucida Sans" pitchFamily="34" charset="0"/>
            </a:rPr>
            <a:t>Bureau GES SPPPI</a:t>
          </a:r>
          <a:endParaRPr lang="fr-FR" sz="1800" dirty="0">
            <a:latin typeface="Lucida Sans" pitchFamily="34" charset="0"/>
          </a:endParaRPr>
        </a:p>
      </dgm:t>
    </dgm:pt>
    <dgm:pt modelId="{DCE22291-A2BC-4A30-B7BB-B1AE164D7B21}" type="parTrans" cxnId="{732B04E6-EADA-4FEB-9837-783D0040B545}">
      <dgm:prSet/>
      <dgm:spPr/>
      <dgm:t>
        <a:bodyPr/>
        <a:lstStyle/>
        <a:p>
          <a:endParaRPr lang="fr-FR" sz="1800">
            <a:latin typeface="Lucida Sans" pitchFamily="34" charset="0"/>
          </a:endParaRPr>
        </a:p>
      </dgm:t>
    </dgm:pt>
    <dgm:pt modelId="{E6B5AFF5-044B-4833-92F3-22C105E3B97C}" type="sibTrans" cxnId="{732B04E6-EADA-4FEB-9837-783D0040B545}">
      <dgm:prSet/>
      <dgm:spPr/>
      <dgm:t>
        <a:bodyPr/>
        <a:lstStyle/>
        <a:p>
          <a:endParaRPr lang="fr-FR" sz="1800">
            <a:latin typeface="Lucida Sans" pitchFamily="34" charset="0"/>
          </a:endParaRPr>
        </a:p>
      </dgm:t>
    </dgm:pt>
    <dgm:pt modelId="{B0278476-69E8-4727-BA6B-2362A5334CA4}" type="pres">
      <dgm:prSet presAssocID="{EB6C10CF-BDAD-4EAA-9407-8663C027EA4E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BFD67E49-C2B6-4271-9CF7-57D53CF97BC7}" type="pres">
      <dgm:prSet presAssocID="{EB6C10CF-BDAD-4EAA-9407-8663C027EA4E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5D23CB-22AB-4006-B537-A1D5ACFC7573}" type="pres">
      <dgm:prSet presAssocID="{EB6C10CF-BDAD-4EAA-9407-8663C027EA4E}" presName="LeftNode" presStyleLbl="bgImgPlace1" presStyleIdx="0" presStyleCnt="2" custScaleX="164863" custScaleY="99679" custLinFactX="-5221" custLinFactNeighborX="-100000" custLinFactNeighborY="2105">
        <dgm:presLayoutVars>
          <dgm:chMax val="2"/>
          <dgm:chPref val="2"/>
        </dgm:presLayoutVars>
      </dgm:prSet>
      <dgm:spPr>
        <a:prstGeom prst="round1Rect">
          <a:avLst/>
        </a:prstGeom>
      </dgm:spPr>
      <dgm:t>
        <a:bodyPr/>
        <a:lstStyle/>
        <a:p>
          <a:endParaRPr lang="fr-FR"/>
        </a:p>
      </dgm:t>
    </dgm:pt>
    <dgm:pt modelId="{B903528B-494E-4F6E-8B17-D3E874119CBF}" type="pres">
      <dgm:prSet presAssocID="{EB6C10CF-BDAD-4EAA-9407-8663C027EA4E}" presName="RightText" presStyleLbl="revTx" presStyleIdx="0" presStyleCnt="0">
        <dgm:presLayoutVars>
          <dgm:bulletEnabled val="1"/>
        </dgm:presLayoutVars>
      </dgm:prSet>
      <dgm:spPr>
        <a:prstGeom prst="round1Rect">
          <a:avLst/>
        </a:prstGeom>
      </dgm:spPr>
      <dgm:t>
        <a:bodyPr/>
        <a:lstStyle/>
        <a:p>
          <a:endParaRPr lang="fr-FR"/>
        </a:p>
      </dgm:t>
    </dgm:pt>
    <dgm:pt modelId="{33D1EBD5-7CD7-4F8C-BABC-D828089530A4}" type="pres">
      <dgm:prSet presAssocID="{EB6C10CF-BDAD-4EAA-9407-8663C027EA4E}" presName="RightNode" presStyleLbl="bgImgPlace1" presStyleIdx="1" presStyleCnt="2" custScaleX="253026" custScaleY="97297" custLinFactNeighborX="81638" custLinFactNeighborY="-169">
        <dgm:presLayoutVars>
          <dgm:chMax val="0"/>
          <dgm:chPref val="0"/>
        </dgm:presLayoutVars>
      </dgm:prSet>
      <dgm:spPr>
        <a:prstGeom prst="round1Rect">
          <a:avLst/>
        </a:prstGeom>
      </dgm:spPr>
      <dgm:t>
        <a:bodyPr/>
        <a:lstStyle/>
        <a:p>
          <a:endParaRPr lang="fr-FR"/>
        </a:p>
      </dgm:t>
    </dgm:pt>
    <dgm:pt modelId="{E29E3F1B-82CF-4C1F-977C-973A20A75240}" type="pres">
      <dgm:prSet presAssocID="{EB6C10CF-BDAD-4EAA-9407-8663C027EA4E}" presName="TopArrow" presStyleLbl="node1" presStyleIdx="0" presStyleCnt="2" custAng="435119" custScaleX="111591" custScaleY="84224" custLinFactNeighborX="-27502" custLinFactNeighborY="-18091"/>
      <dgm:spPr>
        <a:gradFill flip="none" rotWithShape="0">
          <a:gsLst>
            <a:gs pos="100000">
              <a:schemeClr val="accent3">
                <a:lumMod val="75000"/>
              </a:schemeClr>
            </a:gs>
            <a:gs pos="100000">
              <a:schemeClr val="accent1">
                <a:tint val="44500"/>
                <a:satMod val="160000"/>
              </a:schemeClr>
            </a:gs>
            <a:gs pos="0">
              <a:schemeClr val="accent3">
                <a:lumMod val="20000"/>
                <a:lumOff val="80000"/>
              </a:schemeClr>
            </a:gs>
          </a:gsLst>
          <a:lin ang="5400000" scaled="0"/>
          <a:tileRect/>
        </a:gradFill>
        <a:ln>
          <a:noFill/>
        </a:ln>
      </dgm:spPr>
      <dgm:t>
        <a:bodyPr/>
        <a:lstStyle/>
        <a:p>
          <a:endParaRPr lang="fr-FR"/>
        </a:p>
      </dgm:t>
    </dgm:pt>
    <dgm:pt modelId="{E5FC2DAD-0B4E-4990-9DB6-A2728D03391B}" type="pres">
      <dgm:prSet presAssocID="{EB6C10CF-BDAD-4EAA-9407-8663C027EA4E}" presName="BottomArrow" presStyleLbl="node1" presStyleIdx="1" presStyleCnt="2" custAng="10800000" custScaleX="59329" custScaleY="19085" custLinFactNeighborX="-36657" custLinFactNeighborY="-85420"/>
      <dgm:spPr>
        <a:prstGeom prst="leftRightArrow">
          <a:avLst/>
        </a:prstGeom>
        <a:solidFill>
          <a:srgbClr val="5F64AB"/>
        </a:solidFill>
        <a:ln>
          <a:noFill/>
        </a:ln>
      </dgm:spPr>
      <dgm:t>
        <a:bodyPr/>
        <a:lstStyle/>
        <a:p>
          <a:endParaRPr lang="fr-FR"/>
        </a:p>
      </dgm:t>
    </dgm:pt>
  </dgm:ptLst>
  <dgm:cxnLst>
    <dgm:cxn modelId="{00DF75AC-6575-4AC8-AF3E-87FCB6B4FA5E}" srcId="{EB6C10CF-BDAD-4EAA-9407-8663C027EA4E}" destId="{0138F372-8BD5-45BF-94ED-A61BBADD631F}" srcOrd="0" destOrd="0" parTransId="{DAD2A467-2CB3-4D68-9598-01EEA7ECD23B}" sibTransId="{37BA6090-37EE-4340-806C-1D800685EDD1}"/>
    <dgm:cxn modelId="{06645587-D86F-43B0-BD93-DECD434E53DD}" type="presOf" srcId="{0138F372-8BD5-45BF-94ED-A61BBADD631F}" destId="{395D23CB-22AB-4006-B537-A1D5ACFC7573}" srcOrd="1" destOrd="0" presId="urn:microsoft.com/office/officeart/2009/layout/ReverseList"/>
    <dgm:cxn modelId="{54CD6710-DF26-4527-818D-B07509BFBDAF}" type="presOf" srcId="{267D3230-3526-4201-82C7-C77DDCB2CB44}" destId="{33D1EBD5-7CD7-4F8C-BABC-D828089530A4}" srcOrd="1" destOrd="0" presId="urn:microsoft.com/office/officeart/2009/layout/ReverseList"/>
    <dgm:cxn modelId="{F973A060-C694-4429-AB00-F20D011AFFD2}" type="presOf" srcId="{EB6C10CF-BDAD-4EAA-9407-8663C027EA4E}" destId="{B0278476-69E8-4727-BA6B-2362A5334CA4}" srcOrd="0" destOrd="0" presId="urn:microsoft.com/office/officeart/2009/layout/ReverseList"/>
    <dgm:cxn modelId="{274F330B-7973-4E0C-A9B9-D24FFF66864A}" type="presOf" srcId="{267D3230-3526-4201-82C7-C77DDCB2CB44}" destId="{B903528B-494E-4F6E-8B17-D3E874119CBF}" srcOrd="0" destOrd="0" presId="urn:microsoft.com/office/officeart/2009/layout/ReverseList"/>
    <dgm:cxn modelId="{732B04E6-EADA-4FEB-9837-783D0040B545}" srcId="{EB6C10CF-BDAD-4EAA-9407-8663C027EA4E}" destId="{267D3230-3526-4201-82C7-C77DDCB2CB44}" srcOrd="1" destOrd="0" parTransId="{DCE22291-A2BC-4A30-B7BB-B1AE164D7B21}" sibTransId="{E6B5AFF5-044B-4833-92F3-22C105E3B97C}"/>
    <dgm:cxn modelId="{4FC516D1-EAA9-4D8E-92F4-6AB76D94CBFC}" type="presOf" srcId="{0138F372-8BD5-45BF-94ED-A61BBADD631F}" destId="{BFD67E49-C2B6-4271-9CF7-57D53CF97BC7}" srcOrd="0" destOrd="0" presId="urn:microsoft.com/office/officeart/2009/layout/ReverseList"/>
    <dgm:cxn modelId="{BADDAFFA-08F2-470C-9CB4-6DA05F4594AF}" type="presParOf" srcId="{B0278476-69E8-4727-BA6B-2362A5334CA4}" destId="{BFD67E49-C2B6-4271-9CF7-57D53CF97BC7}" srcOrd="0" destOrd="0" presId="urn:microsoft.com/office/officeart/2009/layout/ReverseList"/>
    <dgm:cxn modelId="{DD182C9B-F532-4840-9FD5-235DA26755EA}" type="presParOf" srcId="{B0278476-69E8-4727-BA6B-2362A5334CA4}" destId="{395D23CB-22AB-4006-B537-A1D5ACFC7573}" srcOrd="1" destOrd="0" presId="urn:microsoft.com/office/officeart/2009/layout/ReverseList"/>
    <dgm:cxn modelId="{D9AA7466-2A07-4A7F-802E-7CD60F6EC4FA}" type="presParOf" srcId="{B0278476-69E8-4727-BA6B-2362A5334CA4}" destId="{B903528B-494E-4F6E-8B17-D3E874119CBF}" srcOrd="2" destOrd="0" presId="urn:microsoft.com/office/officeart/2009/layout/ReverseList"/>
    <dgm:cxn modelId="{3CDDC865-2360-47DF-A614-C501B4E72ECE}" type="presParOf" srcId="{B0278476-69E8-4727-BA6B-2362A5334CA4}" destId="{33D1EBD5-7CD7-4F8C-BABC-D828089530A4}" srcOrd="3" destOrd="0" presId="urn:microsoft.com/office/officeart/2009/layout/ReverseList"/>
    <dgm:cxn modelId="{0D4E2BCA-0A05-4323-833B-A8EC62222533}" type="presParOf" srcId="{B0278476-69E8-4727-BA6B-2362A5334CA4}" destId="{E29E3F1B-82CF-4C1F-977C-973A20A75240}" srcOrd="4" destOrd="0" presId="urn:microsoft.com/office/officeart/2009/layout/ReverseList"/>
    <dgm:cxn modelId="{F189927F-8B7D-44DA-8E92-6ABC30CC9A2B}" type="presParOf" srcId="{B0278476-69E8-4727-BA6B-2362A5334CA4}" destId="{E5FC2DAD-0B4E-4990-9DB6-A2728D03391B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D23CB-22AB-4006-B537-A1D5ACFC7573}">
      <dsp:nvSpPr>
        <dsp:cNvPr id="0" name=""/>
        <dsp:cNvSpPr/>
      </dsp:nvSpPr>
      <dsp:spPr>
        <a:xfrm rot="16200000">
          <a:off x="352465" y="983641"/>
          <a:ext cx="2456485" cy="2482849"/>
        </a:xfrm>
        <a:prstGeom prst="round1Rect">
          <a:avLst/>
        </a:prstGeom>
        <a:solidFill>
          <a:srgbClr val="5F64A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14300" rIns="10287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bg1"/>
              </a:solidFill>
              <a:latin typeface="Lucida Sans" pitchFamily="34" charset="0"/>
            </a:rPr>
            <a:t>Adhérents SPPPI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 dirty="0" smtClean="0">
            <a:solidFill>
              <a:schemeClr val="bg1"/>
            </a:solidFill>
            <a:latin typeface="Lucida Sans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bg1"/>
              </a:solidFill>
              <a:latin typeface="Lucida Sans" pitchFamily="34" charset="0"/>
            </a:rPr>
            <a:t>Conseil d’orientation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>
            <a:solidFill>
              <a:schemeClr val="bg1"/>
            </a:solidFill>
            <a:latin typeface="Lucida Sans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bg1"/>
              </a:solidFill>
              <a:latin typeface="Lucida Sans" pitchFamily="34" charset="0"/>
            </a:rPr>
            <a:t>Bureau SPPPI</a:t>
          </a:r>
          <a:endParaRPr lang="fr-FR" sz="1800" b="1" kern="1200" dirty="0">
            <a:solidFill>
              <a:schemeClr val="bg1"/>
            </a:solidFill>
            <a:latin typeface="Lucida Sans" pitchFamily="34" charset="0"/>
          </a:endParaRPr>
        </a:p>
      </dsp:txBody>
      <dsp:txXfrm rot="5400000">
        <a:off x="459221" y="1116760"/>
        <a:ext cx="2362912" cy="2216611"/>
      </dsp:txXfrm>
    </dsp:sp>
    <dsp:sp modelId="{33D1EBD5-7CD7-4F8C-BABC-D828089530A4}">
      <dsp:nvSpPr>
        <dsp:cNvPr id="0" name=""/>
        <dsp:cNvSpPr/>
      </dsp:nvSpPr>
      <dsp:spPr>
        <a:xfrm rot="5400000">
          <a:off x="4770319" y="263730"/>
          <a:ext cx="2397783" cy="3810590"/>
        </a:xfrm>
        <a:prstGeom prst="round1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14300" rIns="6858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Lucida Sans" pitchFamily="34" charset="0"/>
            </a:rPr>
            <a:t>Adhérents GES-SPPPI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 smtClean="0">
            <a:latin typeface="Lucida Sans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Lucida Sans" pitchFamily="34" charset="0"/>
            </a:rPr>
            <a:t>Conseil d’administration GES SPPPI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 smtClean="0">
            <a:latin typeface="Lucida Sans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latin typeface="Lucida Sans" pitchFamily="34" charset="0"/>
            </a:rPr>
            <a:t>Bureau GES SPPPI</a:t>
          </a:r>
          <a:endParaRPr lang="fr-FR" sz="1800" kern="1200" dirty="0">
            <a:latin typeface="Lucida Sans" pitchFamily="34" charset="0"/>
          </a:endParaRPr>
        </a:p>
      </dsp:txBody>
      <dsp:txXfrm rot="-5400000">
        <a:off x="4063916" y="970133"/>
        <a:ext cx="3810590" cy="2280733"/>
      </dsp:txXfrm>
    </dsp:sp>
    <dsp:sp modelId="{E29E3F1B-82CF-4C1F-977C-973A20A75240}">
      <dsp:nvSpPr>
        <dsp:cNvPr id="0" name=""/>
        <dsp:cNvSpPr/>
      </dsp:nvSpPr>
      <dsp:spPr>
        <a:xfrm rot="435119">
          <a:off x="2640957" y="95745"/>
          <a:ext cx="1756880" cy="1325951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flip="none" rotWithShape="0">
          <a:gsLst>
            <a:gs pos="100000">
              <a:schemeClr val="accent3">
                <a:lumMod val="75000"/>
              </a:schemeClr>
            </a:gs>
            <a:gs pos="100000">
              <a:schemeClr val="accent1">
                <a:tint val="44500"/>
                <a:satMod val="160000"/>
              </a:schemeClr>
            </a:gs>
            <a:gs pos="0">
              <a:schemeClr val="accent3">
                <a:lumMod val="20000"/>
                <a:lumOff val="80000"/>
              </a:schemeClr>
            </a:gs>
          </a:gsLst>
          <a:lin ang="5400000" scaled="0"/>
          <a:tileRect/>
        </a:gra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FC2DAD-0B4E-4990-9DB6-A2728D03391B}">
      <dsp:nvSpPr>
        <dsp:cNvPr id="0" name=""/>
        <dsp:cNvSpPr/>
      </dsp:nvSpPr>
      <dsp:spPr>
        <a:xfrm>
          <a:off x="2908226" y="1807455"/>
          <a:ext cx="934071" cy="300458"/>
        </a:xfrm>
        <a:prstGeom prst="leftRightArrow">
          <a:avLst/>
        </a:prstGeom>
        <a:solidFill>
          <a:srgbClr val="5F64A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0.30634</cdr:x>
      <cdr:y>0.20525</cdr:y>
    </cdr:from>
    <cdr:to>
      <cdr:x>0.68602</cdr:x>
      <cdr:y>0.76737</cdr:y>
    </cdr:to>
    <cdr:sp macro="" textlink="">
      <cdr:nvSpPr>
        <cdr:cNvPr id="2" name="Ellipse 1"/>
        <cdr:cNvSpPr/>
      </cdr:nvSpPr>
      <cdr:spPr>
        <a:xfrm xmlns:a="http://schemas.openxmlformats.org/drawingml/2006/main">
          <a:off x="2282980" y="1034371"/>
          <a:ext cx="2829451" cy="283282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>
            <a:alpha val="31000"/>
          </a:schemeClr>
        </a:solidFill>
        <a:ln xmlns:a="http://schemas.openxmlformats.org/drawingml/2006/main" w="50800">
          <a:solidFill>
            <a:srgbClr val="5F64AB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0.50058</cdr:x>
      <cdr:y>0.06028</cdr:y>
    </cdr:from>
    <cdr:to>
      <cdr:x>0.58266</cdr:x>
      <cdr:y>0.18457</cdr:y>
    </cdr:to>
    <cdr:sp macro="" textlink="">
      <cdr:nvSpPr>
        <cdr:cNvPr id="3" name="Émoticône 2"/>
        <cdr:cNvSpPr/>
      </cdr:nvSpPr>
      <cdr:spPr>
        <a:xfrm xmlns:a="http://schemas.openxmlformats.org/drawingml/2006/main">
          <a:off x="3730480" y="303771"/>
          <a:ext cx="611664" cy="626368"/>
        </a:xfrm>
        <a:prstGeom xmlns:a="http://schemas.openxmlformats.org/drawingml/2006/main" prst="smileyFace">
          <a:avLst/>
        </a:prstGeom>
        <a:solidFill xmlns:a="http://schemas.openxmlformats.org/drawingml/2006/main">
          <a:srgbClr val="5F64AB">
            <a:alpha val="61000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r>
              <a:rPr lang="fr-FR" smtClean="0"/>
              <a:t>SPPPI PACA/GES SPPPI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r>
              <a:rPr lang="fr-FR" smtClean="0"/>
              <a:t>03/06/15 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94929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r>
              <a:rPr lang="fr-FR" smtClean="0"/>
              <a:t>AP/AG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1EA4AC46-6526-4FE4-B075-130ACDD040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657408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r>
              <a:rPr lang="fr-FR" smtClean="0"/>
              <a:t>SPPPI PACA/GES SPPPI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r>
              <a:rPr lang="fr-FR" smtClean="0"/>
              <a:t>03/06/15 </a:t>
            </a: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50888"/>
            <a:ext cx="4994275" cy="3746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6435" y="4748333"/>
            <a:ext cx="5491480" cy="4498419"/>
          </a:xfrm>
          <a:prstGeom prst="rect">
            <a:avLst/>
          </a:prstGeom>
        </p:spPr>
        <p:txBody>
          <a:bodyPr vert="horz" lIns="92062" tIns="46031" rIns="92062" bIns="4603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94929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r>
              <a:rPr lang="fr-FR" smtClean="0"/>
              <a:t>AP/AG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5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1C810362-9CED-4950-8120-39EAE1129D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04461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4CF2B-7FC2-47DE-957A-B8A6C95D316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785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SPPPI PACA/GES SPPPI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03/06/15 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AP/AG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C810362-9CED-4950-8120-39EAE1129DF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22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5F64AB"/>
                </a:solidFill>
              </a:rPr>
              <a:t>Le GES est un </a:t>
            </a:r>
            <a:r>
              <a:rPr lang="fr-FR" baseline="0" dirty="0" smtClean="0">
                <a:solidFill>
                  <a:srgbClr val="5F64AB"/>
                </a:solidFill>
              </a:rPr>
              <a:t>outil</a:t>
            </a:r>
            <a:r>
              <a:rPr lang="fr-FR" dirty="0" smtClean="0">
                <a:solidFill>
                  <a:srgbClr val="5F64AB"/>
                </a:solidFill>
              </a:rPr>
              <a:t> de gestion</a:t>
            </a:r>
            <a:r>
              <a:rPr lang="fr-FR" baseline="0" dirty="0" smtClean="0">
                <a:solidFill>
                  <a:srgbClr val="5F64AB"/>
                </a:solidFill>
              </a:rPr>
              <a:t> financière et comptable. Il est au service du SPPPI.</a:t>
            </a:r>
          </a:p>
          <a:p>
            <a:r>
              <a:rPr lang="fr-FR" baseline="0" dirty="0" smtClean="0">
                <a:solidFill>
                  <a:srgbClr val="5F64AB"/>
                </a:solidFill>
              </a:rPr>
              <a:t>Le SPPPI est la structure informelle qui se concentre sur le fond et les actions. </a:t>
            </a:r>
          </a:p>
          <a:p>
            <a:r>
              <a:rPr lang="fr-FR" baseline="0" dirty="0" smtClean="0">
                <a:solidFill>
                  <a:srgbClr val="5F64AB"/>
                </a:solidFill>
              </a:rPr>
              <a:t>Les adhérents du SPPPI sont adhérents au GES, à condition de le demander. </a:t>
            </a:r>
          </a:p>
          <a:p>
            <a:r>
              <a:rPr lang="fr-FR" baseline="0" dirty="0" smtClean="0">
                <a:solidFill>
                  <a:srgbClr val="5F64AB"/>
                </a:solidFill>
              </a:rPr>
              <a:t>Les élections se font au SPPPI.</a:t>
            </a:r>
          </a:p>
          <a:p>
            <a:r>
              <a:rPr lang="fr-FR" baseline="0" dirty="0" smtClean="0">
                <a:solidFill>
                  <a:srgbClr val="5F64AB"/>
                </a:solidFill>
              </a:rPr>
              <a:t>Les organes de gouvernance sont constitués des mêmes personnes (GES et SPPPI) à partir du moment où elles ont fait la demande de participer au GES-SPPPI.</a:t>
            </a:r>
          </a:p>
          <a:p>
            <a:endParaRPr lang="fr-FR" baseline="0" dirty="0" smtClean="0">
              <a:solidFill>
                <a:srgbClr val="5F64AB"/>
              </a:solidFill>
            </a:endParaRPr>
          </a:p>
          <a:p>
            <a:endParaRPr lang="fr-FR" dirty="0">
              <a:solidFill>
                <a:srgbClr val="5F64AB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10362-9CED-4950-8120-39EAE1129DF1}" type="slidenum">
              <a:rPr lang="fr-FR" smtClean="0"/>
              <a:t>3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03/06/15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660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 s’articule</a:t>
            </a:r>
            <a:r>
              <a:rPr lang="fr-FR" baseline="0" dirty="0" smtClean="0"/>
              <a:t> le GES SPPPI par rapport au SPPPI PACA ?</a:t>
            </a:r>
          </a:p>
          <a:p>
            <a:r>
              <a:rPr lang="fr-FR" baseline="0" dirty="0" smtClean="0"/>
              <a:t>L’instance fondamentale est le SPPPI. C’est celle où l’on s’attache au fond des sujets.</a:t>
            </a:r>
          </a:p>
          <a:p>
            <a:r>
              <a:rPr lang="fr-FR" baseline="0" dirty="0" smtClean="0"/>
              <a:t>Chaque adhérent est adhérent au SPPPI. </a:t>
            </a:r>
          </a:p>
          <a:p>
            <a:r>
              <a:rPr lang="fr-FR" baseline="0" dirty="0" smtClean="0"/>
              <a:t>C’est au SPPPI que l’on définit les instances de gouvernance : bureau et conseil d’orientation.</a:t>
            </a:r>
          </a:p>
          <a:p>
            <a:r>
              <a:rPr lang="fr-FR" baseline="0" dirty="0" smtClean="0"/>
              <a:t>Chaque adhérent peut ensuite s’il le souhaite, participer à sa gestion financière et comptable. Sur simple demande et sans cotisation supplémentaire. </a:t>
            </a:r>
          </a:p>
          <a:p>
            <a:r>
              <a:rPr lang="fr-FR" baseline="0" dirty="0" smtClean="0"/>
              <a:t>Plusieurs ne le souhaitent pas et ne font donc pas partie du GES.</a:t>
            </a:r>
          </a:p>
          <a:p>
            <a:r>
              <a:rPr lang="fr-FR" baseline="0" dirty="0" smtClean="0"/>
              <a:t>Un collège entier, celui de l’État ne fait pas partie non plus du GES.</a:t>
            </a:r>
          </a:p>
          <a:p>
            <a:r>
              <a:rPr lang="fr-FR" baseline="0" dirty="0" smtClean="0"/>
              <a:t>Lorsque l’on a enlevé tous les membres du SPPPI qui en souhaitent pas participer à sa gestion, les membres restants du Conseil d’orientation du SPPPI constituent le Conseil d’administration du SPPPI. Les membres restants du bureau du SPPPI constituent le  bureau du GES.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4CF2B-7FC2-47DE-957A-B8A6C95D316D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78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9345" y="0"/>
            <a:ext cx="8229600" cy="11430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5F64AB"/>
                </a:solidFill>
                <a:latin typeface="Lucida Sans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>
            <a:lvl1pPr>
              <a:defRPr>
                <a:solidFill>
                  <a:srgbClr val="5F64AB"/>
                </a:solidFill>
                <a:latin typeface="Lucida Sans" pitchFamily="34" charset="0"/>
              </a:defRPr>
            </a:lvl1pPr>
            <a:lvl2pPr>
              <a:defRPr>
                <a:solidFill>
                  <a:srgbClr val="5F64AB"/>
                </a:solidFill>
                <a:latin typeface="Lucida Sans" pitchFamily="34" charset="0"/>
              </a:defRPr>
            </a:lvl2pPr>
            <a:lvl3pPr>
              <a:defRPr>
                <a:solidFill>
                  <a:srgbClr val="5F64AB"/>
                </a:solidFill>
                <a:latin typeface="Lucida Sans" pitchFamily="34" charset="0"/>
              </a:defRPr>
            </a:lvl3pPr>
            <a:lvl4pPr>
              <a:defRPr>
                <a:solidFill>
                  <a:srgbClr val="5F64AB"/>
                </a:solidFill>
                <a:latin typeface="Lucida Sans" pitchFamily="34" charset="0"/>
              </a:defRPr>
            </a:lvl4pPr>
            <a:lvl5pPr>
              <a:defRPr>
                <a:solidFill>
                  <a:srgbClr val="5F64AB"/>
                </a:solidFill>
                <a:latin typeface="Lucida Sans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23" t="24327" r="45077" b="48890"/>
          <a:stretch/>
        </p:blipFill>
        <p:spPr bwMode="auto">
          <a:xfrm rot="-600000">
            <a:off x="7712383" y="136325"/>
            <a:ext cx="1182145" cy="144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14301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-29345" y="0"/>
            <a:ext cx="8229600" cy="11430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5F64AB"/>
                </a:solidFill>
                <a:latin typeface="Lucida Sans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9755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e la date 2"/>
          <p:cNvSpPr txBox="1">
            <a:spLocks/>
          </p:cNvSpPr>
          <p:nvPr userDrawn="1"/>
        </p:nvSpPr>
        <p:spPr>
          <a:xfrm>
            <a:off x="435202" y="63287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SPPPI PACA AG –  Juin 2015</a:t>
            </a:r>
            <a:endParaRPr lang="fr-FR" dirty="0"/>
          </a:p>
        </p:txBody>
      </p:sp>
      <p:sp>
        <p:nvSpPr>
          <p:cNvPr id="5" name="Espace réservé de la date 2"/>
          <p:cNvSpPr txBox="1">
            <a:spLocks/>
          </p:cNvSpPr>
          <p:nvPr userDrawn="1"/>
        </p:nvSpPr>
        <p:spPr>
          <a:xfrm>
            <a:off x="6588224" y="63364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E863A34-D0DD-4B1E-87B8-CE132BA0511C}" type="slidenum">
              <a:rPr lang="fr-FR" smtClean="0"/>
              <a:pPr algn="r"/>
              <a:t>‹N°›</a:t>
            </a:fld>
            <a:r>
              <a:rPr lang="fr-FR" dirty="0" smtClean="0"/>
              <a:t>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22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10.xml"/><Relationship Id="rId7" Type="http://schemas.openxmlformats.org/officeDocument/2006/relationships/diagramLayout" Target="../diagrams/layout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diagramData" Target="../diagrams/data1.xml"/><Relationship Id="rId5" Type="http://schemas.openxmlformats.org/officeDocument/2006/relationships/notesSlide" Target="../notesSlides/notesSlide3.xml"/><Relationship Id="rId10" Type="http://schemas.microsoft.com/office/2007/relationships/diagramDrawing" Target="../diagrams/drawing1.xml"/><Relationship Id="rId4" Type="http://schemas.openxmlformats.org/officeDocument/2006/relationships/slideLayout" Target="../slideLayouts/slideLayout1.xml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9" Type="http://schemas.openxmlformats.org/officeDocument/2006/relationships/tags" Target="../tags/tag49.xml"/><Relationship Id="rId3" Type="http://schemas.openxmlformats.org/officeDocument/2006/relationships/tags" Target="../tags/tag13.xml"/><Relationship Id="rId21" Type="http://schemas.openxmlformats.org/officeDocument/2006/relationships/tags" Target="../tags/tag31.xml"/><Relationship Id="rId34" Type="http://schemas.openxmlformats.org/officeDocument/2006/relationships/tags" Target="../tags/tag44.xml"/><Relationship Id="rId42" Type="http://schemas.openxmlformats.org/officeDocument/2006/relationships/tags" Target="../tags/tag52.xml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33" Type="http://schemas.openxmlformats.org/officeDocument/2006/relationships/tags" Target="../tags/tag43.xml"/><Relationship Id="rId38" Type="http://schemas.openxmlformats.org/officeDocument/2006/relationships/tags" Target="../tags/tag48.xml"/><Relationship Id="rId46" Type="http://schemas.openxmlformats.org/officeDocument/2006/relationships/chart" Target="../charts/chart2.xml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0" Type="http://schemas.openxmlformats.org/officeDocument/2006/relationships/tags" Target="../tags/tag30.xml"/><Relationship Id="rId29" Type="http://schemas.openxmlformats.org/officeDocument/2006/relationships/tags" Target="../tags/tag39.xml"/><Relationship Id="rId41" Type="http://schemas.openxmlformats.org/officeDocument/2006/relationships/tags" Target="../tags/tag51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32" Type="http://schemas.openxmlformats.org/officeDocument/2006/relationships/tags" Target="../tags/tag42.xml"/><Relationship Id="rId37" Type="http://schemas.openxmlformats.org/officeDocument/2006/relationships/tags" Target="../tags/tag47.xml"/><Relationship Id="rId40" Type="http://schemas.openxmlformats.org/officeDocument/2006/relationships/tags" Target="../tags/tag50.xml"/><Relationship Id="rId45" Type="http://schemas.openxmlformats.org/officeDocument/2006/relationships/notesSlide" Target="../notesSlides/notesSlide4.xml"/><Relationship Id="rId5" Type="http://schemas.openxmlformats.org/officeDocument/2006/relationships/tags" Target="../tags/tag15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tags" Target="../tags/tag38.xml"/><Relationship Id="rId36" Type="http://schemas.openxmlformats.org/officeDocument/2006/relationships/tags" Target="../tags/tag46.xm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31" Type="http://schemas.openxmlformats.org/officeDocument/2006/relationships/tags" Target="../tags/tag41.xml"/><Relationship Id="rId44" Type="http://schemas.openxmlformats.org/officeDocument/2006/relationships/slideLayout" Target="../slideLayouts/slideLayout1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Relationship Id="rId30" Type="http://schemas.openxmlformats.org/officeDocument/2006/relationships/tags" Target="../tags/tag40.xml"/><Relationship Id="rId35" Type="http://schemas.openxmlformats.org/officeDocument/2006/relationships/tags" Target="../tags/tag45.xml"/><Relationship Id="rId43" Type="http://schemas.openxmlformats.org/officeDocument/2006/relationships/tags" Target="../tags/tag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-4840" y="-54494"/>
            <a:ext cx="8229600" cy="891206"/>
          </a:xfrm>
        </p:spPr>
        <p:txBody>
          <a:bodyPr>
            <a:normAutofit/>
          </a:bodyPr>
          <a:lstStyle/>
          <a:p>
            <a:r>
              <a:rPr lang="fr-FR" sz="2000" dirty="0" smtClean="0"/>
              <a:t>Le SPPPI PACA </a:t>
            </a:r>
            <a:br>
              <a:rPr lang="fr-FR" sz="2000" dirty="0" smtClean="0"/>
            </a:br>
            <a:r>
              <a:rPr lang="fr-FR" sz="2000" dirty="0" smtClean="0"/>
              <a:t>une gouvernance collégiale</a:t>
            </a:r>
            <a:endParaRPr lang="fr-FR" sz="2000" dirty="0"/>
          </a:p>
        </p:txBody>
      </p:sp>
      <p:graphicFrame>
        <p:nvGraphicFramePr>
          <p:cNvPr id="15" name="Graphique 14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81217638"/>
              </p:ext>
            </p:extLst>
          </p:nvPr>
        </p:nvGraphicFramePr>
        <p:xfrm>
          <a:off x="706625" y="1753364"/>
          <a:ext cx="5183335" cy="365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6" name="ZoneTexte 15"/>
          <p:cNvSpPr txBox="1"/>
          <p:nvPr>
            <p:custDataLst>
              <p:tags r:id="rId3"/>
            </p:custDataLst>
          </p:nvPr>
        </p:nvSpPr>
        <p:spPr>
          <a:xfrm>
            <a:off x="1763688" y="2596842"/>
            <a:ext cx="3054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+mj-lt"/>
              </a:rPr>
              <a:t>Conseil d’</a:t>
            </a:r>
            <a:r>
              <a:rPr lang="fr-FR" sz="2000" b="1" dirty="0">
                <a:solidFill>
                  <a:schemeClr val="bg1"/>
                </a:solidFill>
                <a:latin typeface="+mj-lt"/>
              </a:rPr>
              <a:t>O</a:t>
            </a:r>
            <a:r>
              <a:rPr lang="fr-FR" sz="2000" b="1" dirty="0" smtClean="0">
                <a:solidFill>
                  <a:schemeClr val="bg1"/>
                </a:solidFill>
                <a:latin typeface="+mj-lt"/>
              </a:rPr>
              <a:t>rientation</a:t>
            </a:r>
            <a:endParaRPr lang="fr-F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2825677" y="3284984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j-lt"/>
              </a:rPr>
              <a:t>Bureau</a:t>
            </a: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04" y="734154"/>
            <a:ext cx="8874991" cy="564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14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Création de l’association GES-SPPPI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0" y="1124744"/>
            <a:ext cx="9144000" cy="5030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Les attendus et prérequis :</a:t>
            </a:r>
          </a:p>
          <a:p>
            <a:pPr marL="0" indent="0">
              <a:buNone/>
            </a:pPr>
            <a:r>
              <a:rPr lang="fr-FR" sz="2400" dirty="0" smtClean="0"/>
              <a:t> </a:t>
            </a:r>
          </a:p>
          <a:p>
            <a:pPr marL="439738" lvl="1" indent="-263525"/>
            <a:r>
              <a:rPr lang="fr-FR" sz="2000" dirty="0" smtClean="0"/>
              <a:t>Souhait de certains </a:t>
            </a:r>
            <a:r>
              <a:rPr lang="fr-FR" sz="2000" dirty="0"/>
              <a:t>acteurs dont </a:t>
            </a:r>
            <a:r>
              <a:rPr lang="fr-FR" sz="2000" dirty="0" smtClean="0"/>
              <a:t>l’État </a:t>
            </a:r>
            <a:r>
              <a:rPr lang="fr-FR" sz="2000" dirty="0"/>
              <a:t>ne pas </a:t>
            </a:r>
            <a:r>
              <a:rPr lang="fr-FR" sz="2000" dirty="0" smtClean="0"/>
              <a:t>participer à la gestion, </a:t>
            </a:r>
          </a:p>
          <a:p>
            <a:pPr marL="439738" lvl="1" indent="-263525"/>
            <a:r>
              <a:rPr lang="fr-FR" sz="2000" dirty="0" smtClean="0"/>
              <a:t>Mais souhait de participer aux décisions quant aux orientations</a:t>
            </a:r>
          </a:p>
          <a:p>
            <a:pPr marL="457200" lvl="1" indent="0">
              <a:buNone/>
            </a:pPr>
            <a:r>
              <a:rPr lang="fr-FR" sz="2000" dirty="0" smtClean="0"/>
              <a:t> </a:t>
            </a:r>
          </a:p>
          <a:p>
            <a:pPr lvl="1">
              <a:buFont typeface="Wingdings"/>
              <a:buChar char="Ä"/>
            </a:pPr>
            <a:r>
              <a:rPr lang="fr-FR" sz="2000" b="1" dirty="0" smtClean="0">
                <a:sym typeface="Wingdings"/>
              </a:rPr>
              <a:t>N</a:t>
            </a:r>
            <a:r>
              <a:rPr lang="fr-FR" sz="2000" b="1" dirty="0" smtClean="0"/>
              <a:t>écessité de créer un outil de gestion dissocié de la structure SPPPI</a:t>
            </a:r>
          </a:p>
          <a:p>
            <a:pPr marL="457200" lvl="1" indent="0">
              <a:buNone/>
            </a:pPr>
            <a:endParaRPr lang="fr-FR" sz="2000" b="1" dirty="0" smtClean="0"/>
          </a:p>
          <a:p>
            <a:pPr marL="439738" lvl="1" indent="-265113">
              <a:buFont typeface="Symbol" panose="05050102010706020507" pitchFamily="18" charset="2"/>
              <a:buChar char=""/>
            </a:pPr>
            <a:r>
              <a:rPr lang="fr-FR" sz="2000" dirty="0" smtClean="0"/>
              <a:t> En </a:t>
            </a:r>
            <a:r>
              <a:rPr lang="fr-FR" sz="2000" dirty="0"/>
              <a:t>conservant une cohérence entre les instances de </a:t>
            </a:r>
            <a:r>
              <a:rPr lang="fr-FR" sz="2000" dirty="0" smtClean="0"/>
              <a:t>gouvernance</a:t>
            </a:r>
          </a:p>
          <a:p>
            <a:pPr marL="457200" lvl="1" indent="0">
              <a:buNone/>
            </a:pPr>
            <a:endParaRPr lang="fr-FR" sz="2000" dirty="0"/>
          </a:p>
          <a:p>
            <a:pPr marL="457200" lvl="1" indent="0">
              <a:buNone/>
            </a:pPr>
            <a:r>
              <a:rPr lang="fr-FR" sz="2000" dirty="0">
                <a:sym typeface="Wingdings"/>
              </a:rPr>
              <a:t> </a:t>
            </a:r>
            <a:r>
              <a:rPr lang="fr-FR" sz="2000" b="1" dirty="0" smtClean="0">
                <a:sym typeface="Wingdings"/>
              </a:rPr>
              <a:t>La gouvernance de l’outil de gestion doit être incluse dans la gouvernance SPPPI</a:t>
            </a:r>
            <a:endParaRPr lang="fr-FR" sz="2000" b="1" dirty="0"/>
          </a:p>
          <a:p>
            <a:pPr lvl="2" indent="-285750">
              <a:buFont typeface="Wingdings" panose="05000000000000000000" pitchFamily="2" charset="2"/>
              <a:buChar char="Ø"/>
            </a:pPr>
            <a:endParaRPr lang="fr-FR" sz="2000" dirty="0" smtClean="0"/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85045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GES SPPPI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7544" y="1052737"/>
            <a:ext cx="8229600" cy="720080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= Outil de gestion du SPPPI</a:t>
            </a:r>
            <a:endParaRPr lang="fr-FR" dirty="0"/>
          </a:p>
        </p:txBody>
      </p:sp>
      <p:grpSp>
        <p:nvGrpSpPr>
          <p:cNvPr id="10" name="Groupe 9"/>
          <p:cNvGrpSpPr/>
          <p:nvPr>
            <p:custDataLst>
              <p:tags r:id="rId3"/>
            </p:custDataLst>
          </p:nvPr>
        </p:nvGrpSpPr>
        <p:grpSpPr>
          <a:xfrm>
            <a:off x="363739" y="1772816"/>
            <a:ext cx="8572845" cy="4261701"/>
            <a:chOff x="363739" y="1772816"/>
            <a:chExt cx="8572845" cy="4261701"/>
          </a:xfrm>
        </p:grpSpPr>
        <p:sp>
          <p:nvSpPr>
            <p:cNvPr id="18" name="Rectangle 17"/>
            <p:cNvSpPr/>
            <p:nvPr/>
          </p:nvSpPr>
          <p:spPr>
            <a:xfrm>
              <a:off x="1724830" y="1772816"/>
              <a:ext cx="4508489" cy="523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0" algn="ctr"/>
              <a:r>
                <a:rPr lang="fr-FR" sz="2800" dirty="0">
                  <a:solidFill>
                    <a:schemeClr val="accent3"/>
                  </a:solidFill>
                </a:rPr>
                <a:t>« qui en font la demande </a:t>
              </a:r>
              <a:r>
                <a:rPr lang="fr-FR" sz="2800" dirty="0" smtClean="0">
                  <a:solidFill>
                    <a:schemeClr val="accent3"/>
                  </a:solidFill>
                </a:rPr>
                <a:t>»</a:t>
              </a:r>
              <a:endParaRPr lang="fr-FR" sz="2800" dirty="0">
                <a:solidFill>
                  <a:schemeClr val="accent3"/>
                </a:solidFill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363739" y="2156481"/>
              <a:ext cx="8572845" cy="3878036"/>
              <a:chOff x="439086" y="3366466"/>
              <a:chExt cx="8572845" cy="3878036"/>
            </a:xfrm>
          </p:grpSpPr>
          <p:graphicFrame>
            <p:nvGraphicFramePr>
              <p:cNvPr id="14" name="Diagramme 13"/>
              <p:cNvGraphicFramePr/>
              <p:nvPr>
                <p:extLst>
                  <p:ext uri="{D42A27DB-BD31-4B8C-83A1-F6EECF244321}">
                    <p14:modId xmlns:p14="http://schemas.microsoft.com/office/powerpoint/2010/main" val="528766876"/>
                  </p:ext>
                </p:extLst>
              </p:nvPr>
            </p:nvGraphicFramePr>
            <p:xfrm>
              <a:off x="442979" y="3366466"/>
              <a:ext cx="8568952" cy="38332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  <p:sp>
            <p:nvSpPr>
              <p:cNvPr id="15" name="Double flèche horizontale 14"/>
              <p:cNvSpPr/>
              <p:nvPr/>
            </p:nvSpPr>
            <p:spPr>
              <a:xfrm>
                <a:off x="3226335" y="4422962"/>
                <a:ext cx="1204988" cy="488766"/>
              </a:xfrm>
              <a:prstGeom prst="leftRightArrow">
                <a:avLst/>
              </a:prstGeom>
              <a:solidFill>
                <a:srgbClr val="5F64AB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ZoneTexte 15"/>
              <p:cNvSpPr txBox="1"/>
              <p:nvPr/>
            </p:nvSpPr>
            <p:spPr>
              <a:xfrm>
                <a:off x="1118955" y="6325101"/>
                <a:ext cx="2562521" cy="919401"/>
              </a:xfrm>
              <a:prstGeom prst="round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5F64AB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smtClean="0">
                    <a:solidFill>
                      <a:schemeClr val="bg1"/>
                    </a:solidFill>
                    <a:latin typeface="Lucida Sans" panose="020B0602030504020204" pitchFamily="34" charset="0"/>
                  </a:rPr>
                  <a:t>Instances de gouvernance du SPPPI, décisionnaires </a:t>
                </a:r>
                <a:endParaRPr lang="fr-FR" sz="1600" dirty="0">
                  <a:solidFill>
                    <a:schemeClr val="bg1"/>
                  </a:solidFill>
                  <a:latin typeface="Lucida Sans" panose="020B0602030504020204" pitchFamily="34" charset="0"/>
                </a:endParaRPr>
              </a:p>
            </p:txBody>
          </p:sp>
          <p:sp>
            <p:nvSpPr>
              <p:cNvPr id="17" name="ZoneTexte 16"/>
              <p:cNvSpPr txBox="1"/>
              <p:nvPr/>
            </p:nvSpPr>
            <p:spPr>
              <a:xfrm>
                <a:off x="4575339" y="6386493"/>
                <a:ext cx="2448272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5F64AB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smtClean="0">
                    <a:solidFill>
                      <a:srgbClr val="5F64AB"/>
                    </a:solidFill>
                    <a:latin typeface="Lucida Sans" panose="020B0602030504020204" pitchFamily="34" charset="0"/>
                  </a:rPr>
                  <a:t>Outil de gestion au service du SPPPI</a:t>
                </a:r>
                <a:endParaRPr lang="fr-FR" sz="1600" dirty="0">
                  <a:solidFill>
                    <a:srgbClr val="5F64AB"/>
                  </a:solidFill>
                  <a:latin typeface="Lucida Sans" panose="020B0602030504020204" pitchFamily="34" charset="0"/>
                </a:endParaRPr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 rot="5400000" flipH="1">
                <a:off x="7746619" y="4900778"/>
                <a:ext cx="1442942" cy="335756"/>
              </a:xfrm>
              <a:prstGeom prst="rect">
                <a:avLst/>
              </a:prstGeom>
              <a:noFill/>
              <a:ln>
                <a:solidFill>
                  <a:srgbClr val="D8DCF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i="1" dirty="0" smtClean="0">
                    <a:ln w="3175" cmpd="sng">
                      <a:noFill/>
                      <a:prstDash val="solid"/>
                    </a:ln>
                    <a:solidFill>
                      <a:srgbClr val="5F64AB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Lucida Sans" panose="020B0602030504020204" pitchFamily="34" charset="0"/>
                  </a:rPr>
                  <a:t>GES - SPPPI </a:t>
                </a:r>
                <a:endParaRPr lang="fr-FR" i="1" dirty="0">
                  <a:ln w="3175" cmpd="sng">
                    <a:noFill/>
                    <a:prstDash val="solid"/>
                  </a:ln>
                  <a:solidFill>
                    <a:srgbClr val="5F64AB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Lucida Sans" panose="020B0602030504020204" pitchFamily="34" charset="0"/>
                </a:endParaRPr>
              </a:p>
            </p:txBody>
          </p:sp>
          <p:sp>
            <p:nvSpPr>
              <p:cNvPr id="23" name="Double flèche horizontale 22"/>
              <p:cNvSpPr/>
              <p:nvPr/>
            </p:nvSpPr>
            <p:spPr>
              <a:xfrm>
                <a:off x="3423210" y="6054473"/>
                <a:ext cx="811238" cy="200735"/>
              </a:xfrm>
              <a:prstGeom prst="leftRightArrow">
                <a:avLst/>
              </a:prstGeom>
              <a:solidFill>
                <a:srgbClr val="5F64AB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ZoneTexte 18"/>
              <p:cNvSpPr txBox="1"/>
              <p:nvPr/>
            </p:nvSpPr>
            <p:spPr>
              <a:xfrm rot="16200000">
                <a:off x="-106576" y="5869808"/>
                <a:ext cx="1460656" cy="369332"/>
              </a:xfrm>
              <a:prstGeom prst="rect">
                <a:avLst/>
              </a:prstGeom>
              <a:noFill/>
              <a:ln>
                <a:solidFill>
                  <a:srgbClr val="5F64AB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r-FR" i="1" dirty="0" smtClean="0">
                    <a:ln w="3175" cmpd="sng">
                      <a:noFill/>
                      <a:prstDash val="solid"/>
                    </a:ln>
                    <a:solidFill>
                      <a:srgbClr val="5F64AB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Lucida Sans" panose="020B0602030504020204" pitchFamily="34" charset="0"/>
                  </a:rPr>
                  <a:t>SPPPI PACA</a:t>
                </a:r>
                <a:endParaRPr lang="fr-FR" i="1" dirty="0">
                  <a:ln w="3175" cmpd="sng">
                    <a:noFill/>
                    <a:prstDash val="solid"/>
                  </a:ln>
                  <a:solidFill>
                    <a:srgbClr val="5F64AB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Lucida Sans" panose="020B0602030504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63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llipse 45"/>
          <p:cNvSpPr/>
          <p:nvPr>
            <p:custDataLst>
              <p:tags r:id="rId1"/>
            </p:custDataLst>
          </p:nvPr>
        </p:nvSpPr>
        <p:spPr>
          <a:xfrm>
            <a:off x="683568" y="188640"/>
            <a:ext cx="6552728" cy="638132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-4840" y="-54494"/>
            <a:ext cx="4402932" cy="891206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/>
                </a:solidFill>
              </a:rPr>
              <a:t>SPPPI PACA </a:t>
            </a:r>
            <a:r>
              <a:rPr lang="fr-FR" sz="2000" dirty="0" smtClean="0"/>
              <a:t>/ GES SPPPI</a:t>
            </a:r>
            <a:endParaRPr lang="fr-FR" sz="2000" dirty="0"/>
          </a:p>
        </p:txBody>
      </p:sp>
      <p:graphicFrame>
        <p:nvGraphicFramePr>
          <p:cNvPr id="15" name="Graphique 14"/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603328901"/>
              </p:ext>
            </p:extLst>
          </p:nvPr>
        </p:nvGraphicFramePr>
        <p:xfrm>
          <a:off x="233359" y="837730"/>
          <a:ext cx="7452320" cy="5039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6"/>
          </a:graphicData>
        </a:graphic>
      </p:graphicFrame>
      <p:sp>
        <p:nvSpPr>
          <p:cNvPr id="16" name="ZoneTexte 15"/>
          <p:cNvSpPr txBox="1"/>
          <p:nvPr>
            <p:custDataLst>
              <p:tags r:id="rId4"/>
            </p:custDataLst>
          </p:nvPr>
        </p:nvSpPr>
        <p:spPr>
          <a:xfrm>
            <a:off x="2151327" y="1525905"/>
            <a:ext cx="2981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latin typeface="Lucida Sans" panose="020B0602030504020204" pitchFamily="34" charset="0"/>
              </a:rPr>
              <a:t>Conseil d’</a:t>
            </a:r>
            <a:r>
              <a:rPr lang="fr-FR" sz="2000" b="1" dirty="0">
                <a:latin typeface="Lucida Sans" panose="020B0602030504020204" pitchFamily="34" charset="0"/>
              </a:rPr>
              <a:t>O</a:t>
            </a:r>
            <a:r>
              <a:rPr lang="fr-FR" sz="2000" b="1" dirty="0" smtClean="0">
                <a:latin typeface="Lucida Sans" panose="020B0602030504020204" pitchFamily="34" charset="0"/>
              </a:rPr>
              <a:t>rientation</a:t>
            </a:r>
            <a:endParaRPr lang="fr-FR" sz="2000" b="1" dirty="0">
              <a:latin typeface="Lucida Sans" panose="020B0602030504020204" pitchFamily="34" charset="0"/>
            </a:endParaRPr>
          </a:p>
        </p:txBody>
      </p:sp>
      <p:sp>
        <p:nvSpPr>
          <p:cNvPr id="17" name="ZoneTexte 16"/>
          <p:cNvSpPr txBox="1"/>
          <p:nvPr>
            <p:custDataLst>
              <p:tags r:id="rId5"/>
            </p:custDataLst>
          </p:nvPr>
        </p:nvSpPr>
        <p:spPr>
          <a:xfrm>
            <a:off x="3152527" y="2780928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latin typeface="Lucida Sans" panose="020B0602030504020204" pitchFamily="34" charset="0"/>
              </a:rPr>
              <a:t>Bureau</a:t>
            </a:r>
            <a:endParaRPr lang="fr-FR" b="1" dirty="0">
              <a:latin typeface="Lucida Sans" panose="020B0602030504020204" pitchFamily="34" charset="0"/>
            </a:endParaRPr>
          </a:p>
        </p:txBody>
      </p:sp>
      <p:sp>
        <p:nvSpPr>
          <p:cNvPr id="21" name="Émoticône 20"/>
          <p:cNvSpPr/>
          <p:nvPr>
            <p:custDataLst>
              <p:tags r:id="rId6"/>
            </p:custDataLst>
          </p:nvPr>
        </p:nvSpPr>
        <p:spPr>
          <a:xfrm>
            <a:off x="4536400" y="1412776"/>
            <a:ext cx="611664" cy="626368"/>
          </a:xfrm>
          <a:prstGeom prst="smileyFace">
            <a:avLst/>
          </a:prstGeom>
          <a:solidFill>
            <a:srgbClr val="5F64AB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2" name="Émoticône 21"/>
          <p:cNvSpPr/>
          <p:nvPr>
            <p:custDataLst>
              <p:tags r:id="rId7"/>
            </p:custDataLst>
          </p:nvPr>
        </p:nvSpPr>
        <p:spPr>
          <a:xfrm>
            <a:off x="5191122" y="2074830"/>
            <a:ext cx="611664" cy="626368"/>
          </a:xfrm>
          <a:prstGeom prst="smileyFace">
            <a:avLst/>
          </a:prstGeom>
          <a:solidFill>
            <a:srgbClr val="5F64AB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3" name="Émoticône 22"/>
          <p:cNvSpPr/>
          <p:nvPr>
            <p:custDataLst>
              <p:tags r:id="rId8"/>
            </p:custDataLst>
          </p:nvPr>
        </p:nvSpPr>
        <p:spPr>
          <a:xfrm>
            <a:off x="3786428" y="2126605"/>
            <a:ext cx="611664" cy="626368"/>
          </a:xfrm>
          <a:prstGeom prst="smileyFace">
            <a:avLst/>
          </a:prstGeom>
          <a:solidFill>
            <a:srgbClr val="5F64AB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4" name="Émoticône 23"/>
          <p:cNvSpPr/>
          <p:nvPr>
            <p:custDataLst>
              <p:tags r:id="rId9"/>
            </p:custDataLst>
          </p:nvPr>
        </p:nvSpPr>
        <p:spPr>
          <a:xfrm>
            <a:off x="4341713" y="2438528"/>
            <a:ext cx="611664" cy="626368"/>
          </a:xfrm>
          <a:prstGeom prst="smileyFace">
            <a:avLst/>
          </a:prstGeom>
          <a:solidFill>
            <a:srgbClr val="5F64AB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5" name="Émoticône 24"/>
          <p:cNvSpPr/>
          <p:nvPr>
            <p:custDataLst>
              <p:tags r:id="rId10"/>
            </p:custDataLst>
          </p:nvPr>
        </p:nvSpPr>
        <p:spPr>
          <a:xfrm>
            <a:off x="5389206" y="2909537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rgbClr val="393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6" name="Émoticône 25"/>
          <p:cNvSpPr/>
          <p:nvPr>
            <p:custDataLst>
              <p:tags r:id="rId11"/>
            </p:custDataLst>
          </p:nvPr>
        </p:nvSpPr>
        <p:spPr>
          <a:xfrm>
            <a:off x="4593704" y="3115816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rgbClr val="393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7" name="Émoticône 26"/>
          <p:cNvSpPr/>
          <p:nvPr>
            <p:custDataLst>
              <p:tags r:id="rId12"/>
            </p:custDataLst>
          </p:nvPr>
        </p:nvSpPr>
        <p:spPr>
          <a:xfrm>
            <a:off x="5419306" y="3605101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rgbClr val="393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28" name="Émoticône 27"/>
          <p:cNvSpPr/>
          <p:nvPr>
            <p:custDataLst>
              <p:tags r:id="rId13"/>
            </p:custDataLst>
          </p:nvPr>
        </p:nvSpPr>
        <p:spPr>
          <a:xfrm>
            <a:off x="4953377" y="4221088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rgbClr val="393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0" name="Émoticône 29"/>
          <p:cNvSpPr/>
          <p:nvPr>
            <p:custDataLst>
              <p:tags r:id="rId14"/>
            </p:custDataLst>
          </p:nvPr>
        </p:nvSpPr>
        <p:spPr>
          <a:xfrm>
            <a:off x="4358042" y="3742184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rgbClr val="393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1" name="Émoticône 30"/>
          <p:cNvSpPr/>
          <p:nvPr>
            <p:custDataLst>
              <p:tags r:id="rId15"/>
            </p:custDataLst>
          </p:nvPr>
        </p:nvSpPr>
        <p:spPr>
          <a:xfrm>
            <a:off x="4178770" y="4686672"/>
            <a:ext cx="611664" cy="626368"/>
          </a:xfrm>
          <a:prstGeom prst="smileyFace">
            <a:avLst/>
          </a:prstGeom>
          <a:solidFill>
            <a:schemeClr val="accent6">
              <a:lumMod val="75000"/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" name="Émoticône 31"/>
          <p:cNvSpPr/>
          <p:nvPr>
            <p:custDataLst>
              <p:tags r:id="rId16"/>
            </p:custDataLst>
          </p:nvPr>
        </p:nvSpPr>
        <p:spPr>
          <a:xfrm>
            <a:off x="2699792" y="4686672"/>
            <a:ext cx="611664" cy="626368"/>
          </a:xfrm>
          <a:prstGeom prst="smileyFace">
            <a:avLst/>
          </a:prstGeom>
          <a:solidFill>
            <a:schemeClr val="accent6">
              <a:lumMod val="75000"/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Émoticône 32"/>
          <p:cNvSpPr/>
          <p:nvPr>
            <p:custDataLst>
              <p:tags r:id="rId17"/>
            </p:custDataLst>
          </p:nvPr>
        </p:nvSpPr>
        <p:spPr>
          <a:xfrm>
            <a:off x="3445471" y="4837929"/>
            <a:ext cx="611664" cy="626368"/>
          </a:xfrm>
          <a:prstGeom prst="smileyFace">
            <a:avLst/>
          </a:prstGeom>
          <a:solidFill>
            <a:schemeClr val="accent6">
              <a:lumMod val="75000"/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Émoticône 33"/>
          <p:cNvSpPr/>
          <p:nvPr>
            <p:custDataLst>
              <p:tags r:id="rId18"/>
            </p:custDataLst>
          </p:nvPr>
        </p:nvSpPr>
        <p:spPr>
          <a:xfrm>
            <a:off x="3276260" y="4055368"/>
            <a:ext cx="611664" cy="626368"/>
          </a:xfrm>
          <a:prstGeom prst="smileyFace">
            <a:avLst/>
          </a:prstGeom>
          <a:solidFill>
            <a:schemeClr val="accent6">
              <a:lumMod val="75000"/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Émoticône 34"/>
          <p:cNvSpPr/>
          <p:nvPr>
            <p:custDataLst>
              <p:tags r:id="rId19"/>
            </p:custDataLst>
          </p:nvPr>
        </p:nvSpPr>
        <p:spPr>
          <a:xfrm>
            <a:off x="1708448" y="2837076"/>
            <a:ext cx="611664" cy="626368"/>
          </a:xfrm>
          <a:prstGeom prst="smileyFace">
            <a:avLst/>
          </a:prstGeom>
          <a:solidFill>
            <a:srgbClr val="BC0029">
              <a:alpha val="61000"/>
            </a:srgb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6" name="Émoticône 35"/>
          <p:cNvSpPr/>
          <p:nvPr>
            <p:custDataLst>
              <p:tags r:id="rId20"/>
            </p:custDataLst>
          </p:nvPr>
        </p:nvSpPr>
        <p:spPr>
          <a:xfrm>
            <a:off x="2753938" y="3721588"/>
            <a:ext cx="611664" cy="626368"/>
          </a:xfrm>
          <a:prstGeom prst="smileyFace">
            <a:avLst/>
          </a:prstGeom>
          <a:solidFill>
            <a:srgbClr val="BC0029">
              <a:alpha val="61000"/>
            </a:srgb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7" name="Émoticône 36"/>
          <p:cNvSpPr/>
          <p:nvPr>
            <p:custDataLst>
              <p:tags r:id="rId21"/>
            </p:custDataLst>
          </p:nvPr>
        </p:nvSpPr>
        <p:spPr>
          <a:xfrm>
            <a:off x="2502713" y="3031560"/>
            <a:ext cx="611664" cy="626368"/>
          </a:xfrm>
          <a:prstGeom prst="smileyFace">
            <a:avLst/>
          </a:prstGeom>
          <a:solidFill>
            <a:srgbClr val="BC0029">
              <a:alpha val="61000"/>
            </a:srgb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8" name="Émoticône 37"/>
          <p:cNvSpPr/>
          <p:nvPr>
            <p:custDataLst>
              <p:tags r:id="rId22"/>
            </p:custDataLst>
          </p:nvPr>
        </p:nvSpPr>
        <p:spPr>
          <a:xfrm>
            <a:off x="2065977" y="4273769"/>
            <a:ext cx="611664" cy="626368"/>
          </a:xfrm>
          <a:prstGeom prst="smileyFace">
            <a:avLst/>
          </a:prstGeom>
          <a:solidFill>
            <a:srgbClr val="BC0029">
              <a:alpha val="61000"/>
            </a:srgb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9" name="Émoticône 38"/>
          <p:cNvSpPr/>
          <p:nvPr>
            <p:custDataLst>
              <p:tags r:id="rId23"/>
            </p:custDataLst>
          </p:nvPr>
        </p:nvSpPr>
        <p:spPr>
          <a:xfrm>
            <a:off x="1539663" y="3572943"/>
            <a:ext cx="611664" cy="626368"/>
          </a:xfrm>
          <a:prstGeom prst="smileyFace">
            <a:avLst/>
          </a:prstGeom>
          <a:solidFill>
            <a:srgbClr val="BC0029">
              <a:alpha val="61000"/>
            </a:srgb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1" name="Émoticône 40"/>
          <p:cNvSpPr/>
          <p:nvPr>
            <p:custDataLst>
              <p:tags r:id="rId24"/>
            </p:custDataLst>
          </p:nvPr>
        </p:nvSpPr>
        <p:spPr>
          <a:xfrm>
            <a:off x="1847130" y="2125344"/>
            <a:ext cx="611664" cy="626368"/>
          </a:xfrm>
          <a:prstGeom prst="smileyFace">
            <a:avLst/>
          </a:prstGeom>
          <a:solidFill>
            <a:srgbClr val="BA8236">
              <a:alpha val="6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2" name="Émoticône 41"/>
          <p:cNvSpPr/>
          <p:nvPr>
            <p:custDataLst>
              <p:tags r:id="rId25"/>
            </p:custDataLst>
          </p:nvPr>
        </p:nvSpPr>
        <p:spPr>
          <a:xfrm>
            <a:off x="2442320" y="1498976"/>
            <a:ext cx="611664" cy="626368"/>
          </a:xfrm>
          <a:prstGeom prst="smileyFace">
            <a:avLst/>
          </a:prstGeom>
          <a:solidFill>
            <a:srgbClr val="BA8236">
              <a:alpha val="6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3" name="Émoticône 42"/>
          <p:cNvSpPr/>
          <p:nvPr>
            <p:custDataLst>
              <p:tags r:id="rId26"/>
            </p:custDataLst>
          </p:nvPr>
        </p:nvSpPr>
        <p:spPr>
          <a:xfrm>
            <a:off x="2625944" y="2438528"/>
            <a:ext cx="580242" cy="628890"/>
          </a:xfrm>
          <a:prstGeom prst="smileyFace">
            <a:avLst/>
          </a:prstGeom>
          <a:solidFill>
            <a:srgbClr val="BA8236">
              <a:alpha val="6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4" name="Émoticône 43"/>
          <p:cNvSpPr/>
          <p:nvPr>
            <p:custDataLst>
              <p:tags r:id="rId27"/>
            </p:custDataLst>
          </p:nvPr>
        </p:nvSpPr>
        <p:spPr>
          <a:xfrm>
            <a:off x="3053984" y="2039144"/>
            <a:ext cx="611664" cy="626368"/>
          </a:xfrm>
          <a:prstGeom prst="smileyFace">
            <a:avLst/>
          </a:prstGeom>
          <a:solidFill>
            <a:srgbClr val="BA8236">
              <a:alpha val="6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5" name="Émoticône 44"/>
          <p:cNvSpPr/>
          <p:nvPr>
            <p:custDataLst>
              <p:tags r:id="rId28"/>
            </p:custDataLst>
          </p:nvPr>
        </p:nvSpPr>
        <p:spPr>
          <a:xfrm>
            <a:off x="3152527" y="1162364"/>
            <a:ext cx="580242" cy="673224"/>
          </a:xfrm>
          <a:prstGeom prst="smileyFace">
            <a:avLst/>
          </a:prstGeom>
          <a:solidFill>
            <a:srgbClr val="BA8236">
              <a:alpha val="6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8" name="ZoneTexte 7"/>
          <p:cNvSpPr txBox="1"/>
          <p:nvPr>
            <p:custDataLst>
              <p:tags r:id="rId29"/>
            </p:custDataLst>
          </p:nvPr>
        </p:nvSpPr>
        <p:spPr>
          <a:xfrm>
            <a:off x="7020272" y="2837076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GES SPPPI</a:t>
            </a:r>
            <a:endParaRPr lang="fr-FR" b="1" dirty="0">
              <a:solidFill>
                <a:schemeClr val="accent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9" name="ZoneTexte 8"/>
          <p:cNvSpPr txBox="1"/>
          <p:nvPr>
            <p:custDataLst>
              <p:tags r:id="rId30"/>
            </p:custDataLst>
          </p:nvPr>
        </p:nvSpPr>
        <p:spPr>
          <a:xfrm>
            <a:off x="2426858" y="4129991"/>
            <a:ext cx="3169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Conseil d’administration </a:t>
            </a:r>
          </a:p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GES SPPPI</a:t>
            </a:r>
            <a:endParaRPr lang="fr-FR" b="1" dirty="0">
              <a:solidFill>
                <a:schemeClr val="accent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52" name="ZoneTexte 51"/>
          <p:cNvSpPr txBox="1"/>
          <p:nvPr>
            <p:custDataLst>
              <p:tags r:id="rId31"/>
            </p:custDataLst>
          </p:nvPr>
        </p:nvSpPr>
        <p:spPr>
          <a:xfrm>
            <a:off x="3314906" y="3199929"/>
            <a:ext cx="1330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BUREAU</a:t>
            </a:r>
          </a:p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GES SPPPI</a:t>
            </a:r>
            <a:endParaRPr lang="fr-FR" b="1" dirty="0">
              <a:solidFill>
                <a:schemeClr val="accent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54" name="Émoticône 53"/>
          <p:cNvSpPr/>
          <p:nvPr>
            <p:custDataLst>
              <p:tags r:id="rId32"/>
            </p:custDataLst>
          </p:nvPr>
        </p:nvSpPr>
        <p:spPr>
          <a:xfrm>
            <a:off x="3872938" y="4085691"/>
            <a:ext cx="611664" cy="626368"/>
          </a:xfrm>
          <a:prstGeom prst="smileyFace">
            <a:avLst/>
          </a:prstGeom>
          <a:solidFill>
            <a:schemeClr val="accent6">
              <a:lumMod val="75000"/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Émoticône 57"/>
          <p:cNvSpPr/>
          <p:nvPr>
            <p:custDataLst>
              <p:tags r:id="rId33"/>
            </p:custDataLst>
          </p:nvPr>
        </p:nvSpPr>
        <p:spPr>
          <a:xfrm>
            <a:off x="4839886" y="5661248"/>
            <a:ext cx="611664" cy="626368"/>
          </a:xfrm>
          <a:prstGeom prst="smileyFace">
            <a:avLst/>
          </a:prstGeom>
          <a:solidFill>
            <a:schemeClr val="tx1"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60" name="Émoticône 59"/>
          <p:cNvSpPr/>
          <p:nvPr>
            <p:custDataLst>
              <p:tags r:id="rId34"/>
            </p:custDataLst>
          </p:nvPr>
        </p:nvSpPr>
        <p:spPr>
          <a:xfrm>
            <a:off x="749635" y="3829383"/>
            <a:ext cx="611664" cy="626368"/>
          </a:xfrm>
          <a:prstGeom prst="smileyFace">
            <a:avLst/>
          </a:prstGeom>
          <a:solidFill>
            <a:schemeClr val="accent6"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61" name="Émoticône 60"/>
          <p:cNvSpPr/>
          <p:nvPr>
            <p:custDataLst>
              <p:tags r:id="rId35"/>
            </p:custDataLst>
          </p:nvPr>
        </p:nvSpPr>
        <p:spPr>
          <a:xfrm>
            <a:off x="1361299" y="5152111"/>
            <a:ext cx="611664" cy="626368"/>
          </a:xfrm>
          <a:prstGeom prst="smileyFace">
            <a:avLst/>
          </a:prstGeom>
          <a:solidFill>
            <a:schemeClr val="accent3"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62" name="Émoticône 61"/>
          <p:cNvSpPr/>
          <p:nvPr>
            <p:custDataLst>
              <p:tags r:id="rId36"/>
            </p:custDataLst>
          </p:nvPr>
        </p:nvSpPr>
        <p:spPr>
          <a:xfrm>
            <a:off x="2916065" y="6062355"/>
            <a:ext cx="611664" cy="626368"/>
          </a:xfrm>
          <a:prstGeom prst="smileyFace">
            <a:avLst/>
          </a:prstGeom>
          <a:solidFill>
            <a:schemeClr val="accent4"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63" name="Émoticône 62"/>
          <p:cNvSpPr/>
          <p:nvPr>
            <p:custDataLst>
              <p:tags r:id="rId37"/>
            </p:custDataLst>
          </p:nvPr>
        </p:nvSpPr>
        <p:spPr>
          <a:xfrm>
            <a:off x="6030970" y="4847456"/>
            <a:ext cx="611664" cy="626368"/>
          </a:xfrm>
          <a:prstGeom prst="smileyFace">
            <a:avLst/>
          </a:prstGeom>
          <a:solidFill>
            <a:schemeClr val="accent2">
              <a:lumMod val="75000"/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ZoneTexte 9"/>
          <p:cNvSpPr txBox="1"/>
          <p:nvPr>
            <p:custDataLst>
              <p:tags r:id="rId38"/>
            </p:custDataLst>
          </p:nvPr>
        </p:nvSpPr>
        <p:spPr>
          <a:xfrm>
            <a:off x="7164288" y="1926015"/>
            <a:ext cx="1535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latin typeface="Lucida Sans" panose="020B0602030504020204" pitchFamily="34" charset="0"/>
              </a:rPr>
              <a:t>SPPPI PACA</a:t>
            </a:r>
            <a:endParaRPr lang="fr-FR" b="1" dirty="0">
              <a:latin typeface="Lucida Sans" panose="020B0602030504020204" pitchFamily="34" charset="0"/>
            </a:endParaRPr>
          </a:p>
        </p:txBody>
      </p:sp>
      <p:sp>
        <p:nvSpPr>
          <p:cNvPr id="11" name="ZoneTexte 10"/>
          <p:cNvSpPr txBox="1"/>
          <p:nvPr>
            <p:custDataLst>
              <p:tags r:id="rId39"/>
            </p:custDataLst>
          </p:nvPr>
        </p:nvSpPr>
        <p:spPr>
          <a:xfrm>
            <a:off x="2025852" y="5774377"/>
            <a:ext cx="2839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Assemblée générale</a:t>
            </a:r>
            <a:endParaRPr lang="fr-FR" sz="2000" b="1" dirty="0">
              <a:solidFill>
                <a:schemeClr val="accent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12" name="ZoneTexte 11"/>
          <p:cNvSpPr txBox="1"/>
          <p:nvPr>
            <p:custDataLst>
              <p:tags r:id="rId40"/>
            </p:custDataLst>
          </p:nvPr>
        </p:nvSpPr>
        <p:spPr>
          <a:xfrm>
            <a:off x="2748152" y="548680"/>
            <a:ext cx="2507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latin typeface="Lucida Sans" panose="020B0602030504020204" pitchFamily="34" charset="0"/>
              </a:rPr>
              <a:t>Assemblée plénière</a:t>
            </a:r>
            <a:endParaRPr lang="fr-FR" b="1" dirty="0">
              <a:latin typeface="Lucida Sans" panose="020B0602030504020204" pitchFamily="34" charset="0"/>
            </a:endParaRPr>
          </a:p>
        </p:txBody>
      </p:sp>
      <p:sp>
        <p:nvSpPr>
          <p:cNvPr id="51" name="Émoticône 50"/>
          <p:cNvSpPr/>
          <p:nvPr>
            <p:custDataLst>
              <p:tags r:id="rId41"/>
            </p:custDataLst>
          </p:nvPr>
        </p:nvSpPr>
        <p:spPr>
          <a:xfrm>
            <a:off x="6336802" y="1797497"/>
            <a:ext cx="611664" cy="626368"/>
          </a:xfrm>
          <a:prstGeom prst="smileyFace">
            <a:avLst/>
          </a:prstGeom>
          <a:solidFill>
            <a:schemeClr val="accent6">
              <a:alpha val="61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53" name="Émoticône 52"/>
          <p:cNvSpPr/>
          <p:nvPr>
            <p:custDataLst>
              <p:tags r:id="rId42"/>
            </p:custDataLst>
          </p:nvPr>
        </p:nvSpPr>
        <p:spPr>
          <a:xfrm>
            <a:off x="927999" y="1612831"/>
            <a:ext cx="611664" cy="626368"/>
          </a:xfrm>
          <a:prstGeom prst="smileyFace">
            <a:avLst/>
          </a:prstGeom>
          <a:solidFill>
            <a:schemeClr val="tx1">
              <a:alpha val="61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3" name="ZoneTexte 2"/>
          <p:cNvSpPr txBox="1"/>
          <p:nvPr>
            <p:custDataLst>
              <p:tags r:id="rId43"/>
            </p:custDataLst>
          </p:nvPr>
        </p:nvSpPr>
        <p:spPr>
          <a:xfrm>
            <a:off x="6847879" y="4837929"/>
            <a:ext cx="22973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5 collèges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Associations,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Collectivités</a:t>
            </a:r>
            <a:r>
              <a:rPr lang="fr-FR" dirty="0"/>
              <a:t>,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Etat,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Industriels,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Salariés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501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" dur="1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1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6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99" accel="50000">
                                          <p:stCondLst>
                                            <p:cond delay="100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8">
                                          <p:stCondLst>
                                            <p:cond delay="100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65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65" tmFilter="0, 0; 0.125,0.2665; 0.25,0.4; 0.375,0.465; 0.5,0.5;  0.625,0.535; 0.75,0.6; 0.875,0.7335; 1,1">
                                          <p:stCondLst>
                                            <p:cond delay="36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3" tmFilter="0, 0; 0.125,0.2665; 0.25,0.4; 0.375,0.465; 0.5,0.5;  0.625,0.535; 0.75,0.6; 0.875,0.7335; 1,1">
                                          <p:stCondLst>
                                            <p:cond delay="7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" tmFilter="0, 0; 0.125,0.2665; 0.25,0.4; 0.375,0.465; 0.5,0.5;  0.625,0.535; 0.75,0.6; 0.875,0.7335; 1,1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9" accel="50000">
                                          <p:stCondLst>
                                            <p:cond delay="100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4">
                                          <p:stCondLst>
                                            <p:cond delay="34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91" decel="50000">
                                          <p:stCondLst>
                                            <p:cond delay="3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4">
                                          <p:stCondLst>
                                            <p:cond delay="72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91" decel="50000">
                                          <p:stCondLst>
                                            <p:cond delay="73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4">
                                          <p:stCondLst>
                                            <p:cond delay="90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91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4">
                                          <p:stCondLst>
                                            <p:cond delay="99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91" decel="50000">
                                          <p:stCondLst>
                                            <p:cond delay="100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1" presetClass="exit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9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9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8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8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8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7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1" presetClass="exit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4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4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4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3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135" accel="50000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367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34">
                                          <p:stCondLst>
                                            <p:cond delay="1367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98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5" accel="50000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0">
                                          <p:stCondLst>
                                            <p:cond delay="46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24" decel="50000">
                                          <p:stCondLst>
                                            <p:cond delay="48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1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1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12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2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1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2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2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2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1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3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2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2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1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1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1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3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3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1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11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1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P spid="16" grpId="0"/>
      <p:bldP spid="17" grpId="0"/>
      <p:bldP spid="21" grpId="0" animBg="1"/>
      <p:bldP spid="26" grpId="0" animBg="1"/>
      <p:bldP spid="27" grpId="0" animBg="1"/>
      <p:bldP spid="33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8" grpId="0"/>
      <p:bldP spid="9" grpId="0"/>
      <p:bldP spid="52" grpId="0"/>
      <p:bldP spid="54" grpId="0" animBg="1"/>
      <p:bldP spid="61" grpId="0" animBg="1"/>
      <p:bldP spid="62" grpId="0" animBg="1"/>
      <p:bldP spid="63" grpId="0" animBg="1"/>
      <p:bldP spid="10" grpId="0"/>
      <p:bldP spid="11" grpId="0"/>
      <p:bldP spid="12" grpId="0"/>
      <p:bldP spid="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Modèle présentation">
  <a:themeElements>
    <a:clrScheme name="SPPPI 2014">
      <a:dk1>
        <a:srgbClr val="5F64AB"/>
      </a:dk1>
      <a:lt1>
        <a:srgbClr val="FFFFFF"/>
      </a:lt1>
      <a:dk2>
        <a:srgbClr val="000000"/>
      </a:dk2>
      <a:lt2>
        <a:srgbClr val="FFFFFF"/>
      </a:lt2>
      <a:accent1>
        <a:srgbClr val="5F64AB"/>
      </a:accent1>
      <a:accent2>
        <a:srgbClr val="C2D05E"/>
      </a:accent2>
      <a:accent3>
        <a:srgbClr val="BA8236"/>
      </a:accent3>
      <a:accent4>
        <a:srgbClr val="BC0029"/>
      </a:accent4>
      <a:accent5>
        <a:srgbClr val="BAC3E5"/>
      </a:accent5>
      <a:accent6>
        <a:srgbClr val="FFD64B"/>
      </a:accent6>
      <a:hlink>
        <a:srgbClr val="000000"/>
      </a:hlink>
      <a:folHlink>
        <a:srgbClr val="BA823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15494</TotalTime>
  <Words>339</Words>
  <Application>Microsoft Office PowerPoint</Application>
  <PresentationFormat>Affichage à l'écran (4:3)</PresentationFormat>
  <Paragraphs>70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présentation</vt:lpstr>
      <vt:lpstr>Le SPPPI PACA  une gouvernance collégiale</vt:lpstr>
      <vt:lpstr>Création de l’association GES-SPPPI</vt:lpstr>
      <vt:lpstr>GES SPPPI</vt:lpstr>
      <vt:lpstr>SPPPI PACA / GES SPPPI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SPPPI PACA  Secrétariat Permanent pour la  Prévention des Pollutions et des risques Industriels    Travaux de l’Atelier Déchets</dc:title>
  <dc:creator>Gwenaelle HOURDIN</dc:creator>
  <cp:lastModifiedBy>Gwenaelle Hourdin</cp:lastModifiedBy>
  <cp:revision>521</cp:revision>
  <cp:lastPrinted>2015-06-02T12:48:43Z</cp:lastPrinted>
  <dcterms:created xsi:type="dcterms:W3CDTF">2012-06-12T06:46:37Z</dcterms:created>
  <dcterms:modified xsi:type="dcterms:W3CDTF">2015-06-10T12:38:24Z</dcterms:modified>
</cp:coreProperties>
</file>